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1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2.xml" ContentType="application/vnd.openxmlformats-officedocument.presentationml.notesSlide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3" r:id="rId3"/>
    <p:sldId id="257" r:id="rId4"/>
    <p:sldId id="287" r:id="rId5"/>
    <p:sldId id="281" r:id="rId6"/>
    <p:sldId id="282" r:id="rId7"/>
    <p:sldId id="283" r:id="rId8"/>
    <p:sldId id="275" r:id="rId9"/>
    <p:sldId id="258" r:id="rId10"/>
    <p:sldId id="260" r:id="rId11"/>
    <p:sldId id="284" r:id="rId12"/>
    <p:sldId id="261" r:id="rId13"/>
    <p:sldId id="263" r:id="rId14"/>
    <p:sldId id="286" r:id="rId15"/>
    <p:sldId id="285" r:id="rId16"/>
    <p:sldId id="264" r:id="rId17"/>
    <p:sldId id="265" r:id="rId18"/>
    <p:sldId id="272" r:id="rId19"/>
    <p:sldId id="268" r:id="rId20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DEC8E2"/>
    <a:srgbClr val="F4EBF5"/>
    <a:srgbClr val="B3A2C7"/>
    <a:srgbClr val="FFFFCC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91" d="100"/>
          <a:sy n="91" d="100"/>
        </p:scale>
        <p:origin x="-1210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4008371</c:v>
                </c:pt>
                <c:pt idx="1">
                  <c:v>371028</c:v>
                </c:pt>
                <c:pt idx="2">
                  <c:v>132405</c:v>
                </c:pt>
                <c:pt idx="3">
                  <c:v>4511804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3941800</c:v>
                </c:pt>
                <c:pt idx="1">
                  <c:v>346000</c:v>
                </c:pt>
                <c:pt idx="2">
                  <c:v>125500</c:v>
                </c:pt>
                <c:pt idx="3">
                  <c:v>4413300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4087310</c:v>
                </c:pt>
                <c:pt idx="1">
                  <c:v>408900</c:v>
                </c:pt>
                <c:pt idx="2">
                  <c:v>103631</c:v>
                </c:pt>
                <c:pt idx="3">
                  <c:v>4599841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60768"/>
        <c:axId val="43058304"/>
      </c:barChart>
      <c:catAx>
        <c:axId val="43360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43058304"/>
        <c:crosses val="autoZero"/>
        <c:auto val="1"/>
        <c:lblAlgn val="ctr"/>
        <c:lblOffset val="100"/>
        <c:noMultiLvlLbl val="0"/>
      </c:catAx>
      <c:valAx>
        <c:axId val="4305830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3360768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3623498</c:v>
                </c:pt>
                <c:pt idx="1">
                  <c:v>588796</c:v>
                </c:pt>
                <c:pt idx="2">
                  <c:v>296520</c:v>
                </c:pt>
                <c:pt idx="3">
                  <c:v>21609</c:v>
                </c:pt>
                <c:pt idx="4">
                  <c:v>13028</c:v>
                </c:pt>
                <c:pt idx="5">
                  <c:v>4543451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3501000</c:v>
                </c:pt>
                <c:pt idx="1">
                  <c:v>570000</c:v>
                </c:pt>
                <c:pt idx="2">
                  <c:v>309200</c:v>
                </c:pt>
                <c:pt idx="3">
                  <c:v>20000</c:v>
                </c:pt>
                <c:pt idx="4">
                  <c:v>13000</c:v>
                </c:pt>
                <c:pt idx="5">
                  <c:v>4413200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3611425</c:v>
                </c:pt>
                <c:pt idx="1">
                  <c:v>578277</c:v>
                </c:pt>
                <c:pt idx="2">
                  <c:v>312324</c:v>
                </c:pt>
                <c:pt idx="3">
                  <c:v>22689</c:v>
                </c:pt>
                <c:pt idx="4">
                  <c:v>18952</c:v>
                </c:pt>
                <c:pt idx="5">
                  <c:v>4543667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817216"/>
        <c:axId val="85521472"/>
      </c:barChart>
      <c:catAx>
        <c:axId val="87817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85521472"/>
        <c:crosses val="autoZero"/>
        <c:auto val="1"/>
        <c:lblAlgn val="ctr"/>
        <c:lblOffset val="100"/>
        <c:noMultiLvlLbl val="0"/>
      </c:catAx>
      <c:valAx>
        <c:axId val="8552147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817216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Jub.nagr., solid.p.,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List1!$B$2:$B$9</c:f>
              <c:numCache>
                <c:formatCode>#,##0_ ;\-#,##0" "</c:formatCode>
                <c:ptCount val="8"/>
                <c:pt idx="0">
                  <c:v>2794717</c:v>
                </c:pt>
                <c:pt idx="1">
                  <c:v>448934</c:v>
                </c:pt>
                <c:pt idx="2">
                  <c:v>95443</c:v>
                </c:pt>
                <c:pt idx="3">
                  <c:v>116579</c:v>
                </c:pt>
                <c:pt idx="4">
                  <c:v>10835</c:v>
                </c:pt>
                <c:pt idx="5">
                  <c:v>126512</c:v>
                </c:pt>
                <c:pt idx="6">
                  <c:v>29460</c:v>
                </c:pt>
                <c:pt idx="7">
                  <c:v>1018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Jub.nagr., solid.p.,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List1!$C$2:$C$9</c:f>
              <c:numCache>
                <c:formatCode>#,##0_ ;\-#,##0" "</c:formatCode>
                <c:ptCount val="8"/>
                <c:pt idx="0">
                  <c:v>2757500</c:v>
                </c:pt>
                <c:pt idx="1">
                  <c:v>443500</c:v>
                </c:pt>
                <c:pt idx="2">
                  <c:v>93000</c:v>
                </c:pt>
                <c:pt idx="3">
                  <c:v>115000</c:v>
                </c:pt>
                <c:pt idx="4">
                  <c:v>15100</c:v>
                </c:pt>
                <c:pt idx="5">
                  <c:v>64000</c:v>
                </c:pt>
                <c:pt idx="6">
                  <c:v>12500</c:v>
                </c:pt>
                <c:pt idx="7">
                  <c:v>500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Jub.nagr., solid.p.,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List1!$D$2:$D$9</c:f>
              <c:numCache>
                <c:formatCode>#,##0_ ;\-#,##0" "</c:formatCode>
                <c:ptCount val="8"/>
                <c:pt idx="0">
                  <c:v>2837712</c:v>
                </c:pt>
                <c:pt idx="1">
                  <c:v>456905</c:v>
                </c:pt>
                <c:pt idx="2">
                  <c:v>99691</c:v>
                </c:pt>
                <c:pt idx="3">
                  <c:v>115341</c:v>
                </c:pt>
                <c:pt idx="4">
                  <c:v>23977</c:v>
                </c:pt>
                <c:pt idx="5">
                  <c:v>62712</c:v>
                </c:pt>
                <c:pt idx="6">
                  <c:v>15087</c:v>
                </c:pt>
                <c:pt idx="7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84320"/>
        <c:axId val="85523776"/>
      </c:barChart>
      <c:catAx>
        <c:axId val="43384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85523776"/>
        <c:crosses val="autoZero"/>
        <c:auto val="1"/>
        <c:lblAlgn val="ctr"/>
        <c:lblOffset val="100"/>
        <c:noMultiLvlLbl val="0"/>
      </c:catAx>
      <c:valAx>
        <c:axId val="8552377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3384320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</c:v>
                </c:pt>
                <c:pt idx="1">
                  <c:v>material za pouk</c:v>
                </c:pt>
                <c:pt idx="2">
                  <c:v>material za čiščenje in vzdržev.</c:v>
                </c:pt>
                <c:pt idx="3">
                  <c:v>pisarniški material</c:v>
                </c:pt>
                <c:pt idx="4">
                  <c:v>vzdrž. opreme in objektov</c:v>
                </c:pt>
                <c:pt idx="5">
                  <c:v>delovne obleke</c:v>
                </c:pt>
                <c:pt idx="6">
                  <c:v>časopisi, revije, strokov.literatura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pogon.gor.,mat.za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298693</c:v>
                </c:pt>
                <c:pt idx="1">
                  <c:v>24703</c:v>
                </c:pt>
                <c:pt idx="2">
                  <c:v>34320</c:v>
                </c:pt>
                <c:pt idx="3">
                  <c:v>20439</c:v>
                </c:pt>
                <c:pt idx="4">
                  <c:v>16276</c:v>
                </c:pt>
                <c:pt idx="5">
                  <c:v>3067</c:v>
                </c:pt>
                <c:pt idx="6">
                  <c:v>5217</c:v>
                </c:pt>
                <c:pt idx="7">
                  <c:v>44076</c:v>
                </c:pt>
                <c:pt idx="8">
                  <c:v>129494</c:v>
                </c:pt>
                <c:pt idx="9">
                  <c:v>6370</c:v>
                </c:pt>
                <c:pt idx="10">
                  <c:v>6141</c:v>
                </c:pt>
                <c:pt idx="11">
                  <c:v>588796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</c:v>
                </c:pt>
                <c:pt idx="1">
                  <c:v>material za pouk</c:v>
                </c:pt>
                <c:pt idx="2">
                  <c:v>material za čiščenje in vzdržev.</c:v>
                </c:pt>
                <c:pt idx="3">
                  <c:v>pisarniški material</c:v>
                </c:pt>
                <c:pt idx="4">
                  <c:v>vzdrž. opreme in objektov</c:v>
                </c:pt>
                <c:pt idx="5">
                  <c:v>delovne obleke</c:v>
                </c:pt>
                <c:pt idx="6">
                  <c:v>časopisi, revije, strokov.literatura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pogon.gor.,mat.za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300000</c:v>
                </c:pt>
                <c:pt idx="1">
                  <c:v>25000</c:v>
                </c:pt>
                <c:pt idx="2">
                  <c:v>35000</c:v>
                </c:pt>
                <c:pt idx="3">
                  <c:v>20000</c:v>
                </c:pt>
                <c:pt idx="4">
                  <c:v>17000</c:v>
                </c:pt>
                <c:pt idx="5">
                  <c:v>3000</c:v>
                </c:pt>
                <c:pt idx="6">
                  <c:v>5000</c:v>
                </c:pt>
                <c:pt idx="7">
                  <c:v>45000</c:v>
                </c:pt>
                <c:pt idx="8">
                  <c:v>110000</c:v>
                </c:pt>
                <c:pt idx="9">
                  <c:v>6000</c:v>
                </c:pt>
                <c:pt idx="10">
                  <c:v>4000</c:v>
                </c:pt>
                <c:pt idx="11">
                  <c:v>570000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</c:v>
                </c:pt>
                <c:pt idx="1">
                  <c:v>material za pouk</c:v>
                </c:pt>
                <c:pt idx="2">
                  <c:v>material za čiščenje in vzdržev.</c:v>
                </c:pt>
                <c:pt idx="3">
                  <c:v>pisarniški material</c:v>
                </c:pt>
                <c:pt idx="4">
                  <c:v>vzdrž. opreme in objektov</c:v>
                </c:pt>
                <c:pt idx="5">
                  <c:v>delovne obleke</c:v>
                </c:pt>
                <c:pt idx="6">
                  <c:v>časopisi, revije, strokov.literatura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pogon.gor.,mat.za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325373</c:v>
                </c:pt>
                <c:pt idx="1">
                  <c:v>19030</c:v>
                </c:pt>
                <c:pt idx="2">
                  <c:v>33955</c:v>
                </c:pt>
                <c:pt idx="3">
                  <c:v>19261</c:v>
                </c:pt>
                <c:pt idx="4">
                  <c:v>15126</c:v>
                </c:pt>
                <c:pt idx="5">
                  <c:v>3570</c:v>
                </c:pt>
                <c:pt idx="6">
                  <c:v>5482</c:v>
                </c:pt>
                <c:pt idx="7">
                  <c:v>41212</c:v>
                </c:pt>
                <c:pt idx="8">
                  <c:v>103028</c:v>
                </c:pt>
                <c:pt idx="9">
                  <c:v>5191</c:v>
                </c:pt>
                <c:pt idx="10">
                  <c:v>7049</c:v>
                </c:pt>
                <c:pt idx="11">
                  <c:v>578277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689984"/>
        <c:axId val="107054784"/>
      </c:barChart>
      <c:catAx>
        <c:axId val="83689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07054784"/>
        <c:crosses val="autoZero"/>
        <c:auto val="1"/>
        <c:lblAlgn val="ctr"/>
        <c:lblOffset val="100"/>
        <c:noMultiLvlLbl val="0"/>
      </c:catAx>
      <c:valAx>
        <c:axId val="10705478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368998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ŠVN, kult., špor. dnevi…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opreme</c:v>
                </c:pt>
                <c:pt idx="4">
                  <c:v>vzdrževanje in popravila vozil</c:v>
                </c:pt>
                <c:pt idx="5">
                  <c:v>registracija in zavar.vozil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93142</c:v>
                </c:pt>
                <c:pt idx="1">
                  <c:v>12568</c:v>
                </c:pt>
                <c:pt idx="2">
                  <c:v>24891</c:v>
                </c:pt>
                <c:pt idx="3">
                  <c:v>18457</c:v>
                </c:pt>
                <c:pt idx="4">
                  <c:v>325</c:v>
                </c:pt>
                <c:pt idx="5">
                  <c:v>669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ŠVN, kult., špor. dnevi…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opreme</c:v>
                </c:pt>
                <c:pt idx="4">
                  <c:v>vzdrževanje in popravila vozil</c:v>
                </c:pt>
                <c:pt idx="5">
                  <c:v>registracija in zavar.vozil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95000</c:v>
                </c:pt>
                <c:pt idx="1">
                  <c:v>12500</c:v>
                </c:pt>
                <c:pt idx="2">
                  <c:v>25000</c:v>
                </c:pt>
                <c:pt idx="3">
                  <c:v>21000</c:v>
                </c:pt>
                <c:pt idx="4">
                  <c:v>1000</c:v>
                </c:pt>
                <c:pt idx="5">
                  <c:v>700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ŠVN, kult., špor. dnevi…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opreme</c:v>
                </c:pt>
                <c:pt idx="4">
                  <c:v>vzdrževanje in popravila vozil</c:v>
                </c:pt>
                <c:pt idx="5">
                  <c:v>registracija in zavar.vozil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103253</c:v>
                </c:pt>
                <c:pt idx="1">
                  <c:v>13038</c:v>
                </c:pt>
                <c:pt idx="2">
                  <c:v>25467</c:v>
                </c:pt>
                <c:pt idx="3">
                  <c:v>32329</c:v>
                </c:pt>
                <c:pt idx="4">
                  <c:v>1369</c:v>
                </c:pt>
                <c:pt idx="5">
                  <c:v>629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693056"/>
        <c:axId val="107057088"/>
      </c:barChart>
      <c:catAx>
        <c:axId val="83693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07057088"/>
        <c:crosses val="autoZero"/>
        <c:auto val="1"/>
        <c:lblAlgn val="ctr"/>
        <c:lblOffset val="100"/>
        <c:noMultiLvlLbl val="0"/>
      </c:catAx>
      <c:valAx>
        <c:axId val="10705708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69305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07"/>
          <c:y val="0.88236347673901916"/>
          <c:w val="0.50260715585542659"/>
          <c:h val="6.0199790469763294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stroški varov.zgradb in prostorov</c:v>
                </c:pt>
                <c:pt idx="1">
                  <c:v>stroški vzdrževanja objektov</c:v>
                </c:pt>
                <c:pt idx="2">
                  <c:v>stroški vode</c:v>
                </c:pt>
                <c:pt idx="3">
                  <c:v>komunalne storitve, smeti</c:v>
                </c:pt>
                <c:pt idx="4">
                  <c:v>dimnikarske storitve</c:v>
                </c:pt>
                <c:pt idx="5">
                  <c:v>vzdrževanje računal.programov</c:v>
                </c:pt>
                <c:pt idx="6">
                  <c:v>tiskarkse, oglaš., založ.stor.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17551</c:v>
                </c:pt>
                <c:pt idx="1">
                  <c:v>31975</c:v>
                </c:pt>
                <c:pt idx="2">
                  <c:v>18569</c:v>
                </c:pt>
                <c:pt idx="3">
                  <c:v>19631</c:v>
                </c:pt>
                <c:pt idx="4">
                  <c:v>1279</c:v>
                </c:pt>
                <c:pt idx="5">
                  <c:v>6291</c:v>
                </c:pt>
                <c:pt idx="6">
                  <c:v>10852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stroški varov.zgradb in prostorov</c:v>
                </c:pt>
                <c:pt idx="1">
                  <c:v>stroški vzdrževanja objektov</c:v>
                </c:pt>
                <c:pt idx="2">
                  <c:v>stroški vode</c:v>
                </c:pt>
                <c:pt idx="3">
                  <c:v>komunalne storitve, smeti</c:v>
                </c:pt>
                <c:pt idx="4">
                  <c:v>dimnikarske storitve</c:v>
                </c:pt>
                <c:pt idx="5">
                  <c:v>vzdrževanje računal.programov</c:v>
                </c:pt>
                <c:pt idx="6">
                  <c:v>tiskarkse, oglaš., založ.stor.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19000</c:v>
                </c:pt>
                <c:pt idx="1">
                  <c:v>33000</c:v>
                </c:pt>
                <c:pt idx="2">
                  <c:v>25000</c:v>
                </c:pt>
                <c:pt idx="3">
                  <c:v>19600</c:v>
                </c:pt>
                <c:pt idx="4">
                  <c:v>1300</c:v>
                </c:pt>
                <c:pt idx="5">
                  <c:v>6300</c:v>
                </c:pt>
                <c:pt idx="6">
                  <c:v>7000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stroški varov.zgradb in prostorov</c:v>
                </c:pt>
                <c:pt idx="1">
                  <c:v>stroški vzdrževanja objektov</c:v>
                </c:pt>
                <c:pt idx="2">
                  <c:v>stroški vode</c:v>
                </c:pt>
                <c:pt idx="3">
                  <c:v>komunalne storitve, smeti</c:v>
                </c:pt>
                <c:pt idx="4">
                  <c:v>dimnikarske storitve</c:v>
                </c:pt>
                <c:pt idx="5">
                  <c:v>vzdrževanje računal.programov</c:v>
                </c:pt>
                <c:pt idx="6">
                  <c:v>tiskarkse, oglaš., založ.stor.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16714</c:v>
                </c:pt>
                <c:pt idx="1">
                  <c:v>8687</c:v>
                </c:pt>
                <c:pt idx="2">
                  <c:v>26620</c:v>
                </c:pt>
                <c:pt idx="3">
                  <c:v>23370</c:v>
                </c:pt>
                <c:pt idx="4">
                  <c:v>1595</c:v>
                </c:pt>
                <c:pt idx="5">
                  <c:v>6627</c:v>
                </c:pt>
                <c:pt idx="6">
                  <c:v>8094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806208"/>
        <c:axId val="107059968"/>
      </c:barChart>
      <c:catAx>
        <c:axId val="83806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07059968"/>
        <c:crosses val="autoZero"/>
        <c:auto val="1"/>
        <c:lblAlgn val="ctr"/>
        <c:lblOffset val="100"/>
        <c:noMultiLvlLbl val="0"/>
      </c:catAx>
      <c:valAx>
        <c:axId val="10705996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806208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07"/>
          <c:y val="0.88236347673901916"/>
          <c:w val="0.50260715585542659"/>
          <c:h val="6.0199790469763294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sanitarni pregledi</c:v>
                </c:pt>
                <c:pt idx="1">
                  <c:v>zdravniški pregledi</c:v>
                </c:pt>
                <c:pt idx="2">
                  <c:v>avtor.honorarji</c:v>
                </c:pt>
                <c:pt idx="3">
                  <c:v>agencijska provizija, banč.stor.</c:v>
                </c:pt>
                <c:pt idx="4">
                  <c:v>prijavnine-tekmovanja uč.</c:v>
                </c:pt>
                <c:pt idx="5">
                  <c:v>stroški izobr.zaposlenih</c:v>
                </c:pt>
                <c:pt idx="6">
                  <c:v>stroški reprezentance</c:v>
                </c:pt>
                <c:pt idx="7">
                  <c:v>druge storitve</c:v>
                </c:pt>
                <c:pt idx="8">
                  <c:v>revizorske, svetov., razpisi</c:v>
                </c:pt>
                <c:pt idx="9">
                  <c:v>stor.varstva pri delu</c:v>
                </c:pt>
                <c:pt idx="10">
                  <c:v>zavarovalna premija</c:v>
                </c:pt>
                <c:pt idx="11">
                  <c:v>povrač.str.:kilom., dnevnice…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2459</c:v>
                </c:pt>
                <c:pt idx="1">
                  <c:v>2185</c:v>
                </c:pt>
                <c:pt idx="2">
                  <c:v>600</c:v>
                </c:pt>
                <c:pt idx="3">
                  <c:v>759</c:v>
                </c:pt>
                <c:pt idx="4">
                  <c:v>1471</c:v>
                </c:pt>
                <c:pt idx="5">
                  <c:v>3156</c:v>
                </c:pt>
                <c:pt idx="6">
                  <c:v>747</c:v>
                </c:pt>
                <c:pt idx="7">
                  <c:v>3678</c:v>
                </c:pt>
                <c:pt idx="8">
                  <c:v>1099</c:v>
                </c:pt>
                <c:pt idx="9">
                  <c:v>1324</c:v>
                </c:pt>
                <c:pt idx="10">
                  <c:v>12191</c:v>
                </c:pt>
                <c:pt idx="11">
                  <c:v>10651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sanitarni pregledi</c:v>
                </c:pt>
                <c:pt idx="1">
                  <c:v>zdravniški pregledi</c:v>
                </c:pt>
                <c:pt idx="2">
                  <c:v>avtor.honorarji</c:v>
                </c:pt>
                <c:pt idx="3">
                  <c:v>agencijska provizija, banč.stor.</c:v>
                </c:pt>
                <c:pt idx="4">
                  <c:v>prijavnine-tekmovanja uč.</c:v>
                </c:pt>
                <c:pt idx="5">
                  <c:v>stroški izobr.zaposlenih</c:v>
                </c:pt>
                <c:pt idx="6">
                  <c:v>stroški reprezentance</c:v>
                </c:pt>
                <c:pt idx="7">
                  <c:v>druge storitve</c:v>
                </c:pt>
                <c:pt idx="8">
                  <c:v>revizorske, svetov., razpisi</c:v>
                </c:pt>
                <c:pt idx="9">
                  <c:v>stor.varstva pri delu</c:v>
                </c:pt>
                <c:pt idx="10">
                  <c:v>zavarovalna premija</c:v>
                </c:pt>
                <c:pt idx="11">
                  <c:v>povrač.str.:kilom., dnevnice…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2500</c:v>
                </c:pt>
                <c:pt idx="1">
                  <c:v>2200</c:v>
                </c:pt>
                <c:pt idx="2">
                  <c:v>0</c:v>
                </c:pt>
                <c:pt idx="3">
                  <c:v>800</c:v>
                </c:pt>
                <c:pt idx="4">
                  <c:v>1500</c:v>
                </c:pt>
                <c:pt idx="5">
                  <c:v>5000</c:v>
                </c:pt>
                <c:pt idx="6">
                  <c:v>1000</c:v>
                </c:pt>
                <c:pt idx="7">
                  <c:v>4000</c:v>
                </c:pt>
                <c:pt idx="8">
                  <c:v>1100</c:v>
                </c:pt>
                <c:pt idx="9">
                  <c:v>1500</c:v>
                </c:pt>
                <c:pt idx="10">
                  <c:v>12200</c:v>
                </c:pt>
                <c:pt idx="11">
                  <c:v>11000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sanitarni pregledi</c:v>
                </c:pt>
                <c:pt idx="1">
                  <c:v>zdravniški pregledi</c:v>
                </c:pt>
                <c:pt idx="2">
                  <c:v>avtor.honorarji</c:v>
                </c:pt>
                <c:pt idx="3">
                  <c:v>agencijska provizija, banč.stor.</c:v>
                </c:pt>
                <c:pt idx="4">
                  <c:v>prijavnine-tekmovanja uč.</c:v>
                </c:pt>
                <c:pt idx="5">
                  <c:v>stroški izobr.zaposlenih</c:v>
                </c:pt>
                <c:pt idx="6">
                  <c:v>stroški reprezentance</c:v>
                </c:pt>
                <c:pt idx="7">
                  <c:v>druge storitve</c:v>
                </c:pt>
                <c:pt idx="8">
                  <c:v>revizorske, svetov., razpisi</c:v>
                </c:pt>
                <c:pt idx="9">
                  <c:v>stor.varstva pri delu</c:v>
                </c:pt>
                <c:pt idx="10">
                  <c:v>zavarovalna premija</c:v>
                </c:pt>
                <c:pt idx="11">
                  <c:v>povrač.str.:kilom., dnevnice…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2185</c:v>
                </c:pt>
                <c:pt idx="1">
                  <c:v>3121</c:v>
                </c:pt>
                <c:pt idx="2">
                  <c:v>0</c:v>
                </c:pt>
                <c:pt idx="3">
                  <c:v>688</c:v>
                </c:pt>
                <c:pt idx="4">
                  <c:v>1751</c:v>
                </c:pt>
                <c:pt idx="5">
                  <c:v>7156</c:v>
                </c:pt>
                <c:pt idx="6">
                  <c:v>944</c:v>
                </c:pt>
                <c:pt idx="7">
                  <c:v>6830</c:v>
                </c:pt>
                <c:pt idx="8">
                  <c:v>1096</c:v>
                </c:pt>
                <c:pt idx="9">
                  <c:v>1335</c:v>
                </c:pt>
                <c:pt idx="10">
                  <c:v>6539</c:v>
                </c:pt>
                <c:pt idx="11">
                  <c:v>12887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805696"/>
        <c:axId val="108430464"/>
      </c:barChart>
      <c:catAx>
        <c:axId val="83805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08430464"/>
        <c:crosses val="autoZero"/>
        <c:auto val="1"/>
        <c:lblAlgn val="ctr"/>
        <c:lblOffset val="100"/>
        <c:noMultiLvlLbl val="0"/>
      </c:catAx>
      <c:valAx>
        <c:axId val="10843046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80569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288579</c:v>
                </c:pt>
                <c:pt idx="1">
                  <c:v>43964</c:v>
                </c:pt>
                <c:pt idx="2">
                  <c:v>18654</c:v>
                </c:pt>
                <c:pt idx="3">
                  <c:v>21609</c:v>
                </c:pt>
                <c:pt idx="4">
                  <c:v>329588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leto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288600</c:v>
                </c:pt>
                <c:pt idx="1">
                  <c:v>45000</c:v>
                </c:pt>
                <c:pt idx="2">
                  <c:v>16000</c:v>
                </c:pt>
                <c:pt idx="3">
                  <c:v>20000</c:v>
                </c:pt>
                <c:pt idx="4">
                  <c:v>329600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List1!$D$2:$D$6</c:f>
              <c:numCache>
                <c:formatCode>#,##0</c:formatCode>
                <c:ptCount val="5"/>
                <c:pt idx="0">
                  <c:v>288991</c:v>
                </c:pt>
                <c:pt idx="1">
                  <c:v>36791</c:v>
                </c:pt>
                <c:pt idx="2">
                  <c:v>21540</c:v>
                </c:pt>
                <c:pt idx="3">
                  <c:v>22689</c:v>
                </c:pt>
                <c:pt idx="4">
                  <c:v>324633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806720"/>
        <c:axId val="108432768"/>
      </c:barChart>
      <c:catAx>
        <c:axId val="83806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08432768"/>
        <c:crosses val="autoZero"/>
        <c:auto val="1"/>
        <c:lblAlgn val="ctr"/>
        <c:lblOffset val="100"/>
        <c:noMultiLvlLbl val="0"/>
      </c:catAx>
      <c:valAx>
        <c:axId val="1084327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806720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9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13027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13000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18952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039616"/>
        <c:axId val="108435072"/>
      </c:barChart>
      <c:catAx>
        <c:axId val="109039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08435072"/>
        <c:crosses val="autoZero"/>
        <c:auto val="1"/>
        <c:lblAlgn val="ctr"/>
        <c:lblOffset val="100"/>
        <c:noMultiLvlLbl val="0"/>
      </c:catAx>
      <c:valAx>
        <c:axId val="108435072"/>
        <c:scaling>
          <c:orientation val="minMax"/>
          <c:max val="2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09039616"/>
        <c:crosses val="autoZero"/>
        <c:crossBetween val="between"/>
        <c:majorUnit val="20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14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odhodkov 2013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-31647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presežek prihodkov 2014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56173.85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297728"/>
        <c:axId val="108435648"/>
      </c:barChart>
      <c:catAx>
        <c:axId val="108297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08435648"/>
        <c:crosses val="autoZero"/>
        <c:auto val="1"/>
        <c:lblAlgn val="ctr"/>
        <c:lblOffset val="100"/>
        <c:noMultiLvlLbl val="0"/>
      </c:catAx>
      <c:valAx>
        <c:axId val="10843564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08297728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549351720866966"/>
          <c:y val="8.9985652758033469E-2"/>
          <c:w val="0.41510544137585603"/>
          <c:h val="0.6098462657250231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2014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Prihodki MIZŠ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3751668</c:v>
                </c:pt>
                <c:pt idx="1">
                  <c:v>308717</c:v>
                </c:pt>
                <c:pt idx="2">
                  <c:v>28513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003596701705963"/>
          <c:y val="0.75729035866031114"/>
          <c:w val="0.7996403298294037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3645626</c:v>
                </c:pt>
                <c:pt idx="1">
                  <c:v>334657</c:v>
                </c:pt>
                <c:pt idx="2">
                  <c:v>28513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3591900</c:v>
                </c:pt>
                <c:pt idx="1">
                  <c:v>324900</c:v>
                </c:pt>
                <c:pt idx="2">
                  <c:v>25500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3751668</c:v>
                </c:pt>
                <c:pt idx="1">
                  <c:v>308717</c:v>
                </c:pt>
                <c:pt idx="2">
                  <c:v>30071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986496"/>
        <c:axId val="43062336"/>
      </c:barChart>
      <c:catAx>
        <c:axId val="42986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43062336"/>
        <c:crosses val="autoZero"/>
        <c:auto val="0"/>
        <c:lblAlgn val="ctr"/>
        <c:lblOffset val="100"/>
        <c:noMultiLvlLbl val="0"/>
      </c:catAx>
      <c:valAx>
        <c:axId val="4306233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42986496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 in prispevki</c:v>
                </c:pt>
                <c:pt idx="1">
                  <c:v>Prehrana zaposlenih med delom</c:v>
                </c:pt>
                <c:pt idx="2">
                  <c:v>Prevoz zaposl.na delo in iz dela</c:v>
                </c:pt>
                <c:pt idx="3">
                  <c:v>Jubil.nagr., solid.pom., odpravnine</c:v>
                </c:pt>
                <c:pt idx="4">
                  <c:v>Regres za letni dopust</c:v>
                </c:pt>
                <c:pt idx="5">
                  <c:v>KAD</c:v>
                </c:pt>
                <c:pt idx="6">
                  <c:v>Sklad za invalide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3043725</c:v>
                </c:pt>
                <c:pt idx="1">
                  <c:v>85831</c:v>
                </c:pt>
                <c:pt idx="2">
                  <c:v>107497</c:v>
                </c:pt>
                <c:pt idx="3">
                  <c:v>11191</c:v>
                </c:pt>
                <c:pt idx="4">
                  <c:v>118702</c:v>
                </c:pt>
                <c:pt idx="5">
                  <c:v>27883</c:v>
                </c:pt>
                <c:pt idx="6">
                  <c:v>12603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 in prispevki</c:v>
                </c:pt>
                <c:pt idx="1">
                  <c:v>Prehrana zaposlenih med delom</c:v>
                </c:pt>
                <c:pt idx="2">
                  <c:v>Prevoz zaposl.na delo in iz dela</c:v>
                </c:pt>
                <c:pt idx="3">
                  <c:v>Jubil.nagr., solid.pom., odpravnine</c:v>
                </c:pt>
                <c:pt idx="4">
                  <c:v>Regres za letni dopust</c:v>
                </c:pt>
                <c:pt idx="5">
                  <c:v>KAD</c:v>
                </c:pt>
                <c:pt idx="6">
                  <c:v>Sklad za invalide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3070000</c:v>
                </c:pt>
                <c:pt idx="1">
                  <c:v>83000</c:v>
                </c:pt>
                <c:pt idx="2">
                  <c:v>106000</c:v>
                </c:pt>
                <c:pt idx="3">
                  <c:v>10400</c:v>
                </c:pt>
                <c:pt idx="4">
                  <c:v>60000</c:v>
                </c:pt>
                <c:pt idx="5">
                  <c:v>11500</c:v>
                </c:pt>
                <c:pt idx="6">
                  <c:v>13000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 in prispevki</c:v>
                </c:pt>
                <c:pt idx="1">
                  <c:v>Prehrana zaposlenih med delom</c:v>
                </c:pt>
                <c:pt idx="2">
                  <c:v>Prevoz zaposl.na delo in iz dela</c:v>
                </c:pt>
                <c:pt idx="3">
                  <c:v>Jubil.nagr., solid.pom., odpravnine</c:v>
                </c:pt>
                <c:pt idx="4">
                  <c:v>Regres za letni dopust</c:v>
                </c:pt>
                <c:pt idx="5">
                  <c:v>KAD</c:v>
                </c:pt>
                <c:pt idx="6">
                  <c:v>Sklad za invalide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3180714</c:v>
                </c:pt>
                <c:pt idx="1">
                  <c:v>90196</c:v>
                </c:pt>
                <c:pt idx="2">
                  <c:v>107497</c:v>
                </c:pt>
                <c:pt idx="3">
                  <c:v>20195</c:v>
                </c:pt>
                <c:pt idx="4">
                  <c:v>55963</c:v>
                </c:pt>
                <c:pt idx="5">
                  <c:v>13877</c:v>
                </c:pt>
                <c:pt idx="6">
                  <c:v>16497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092672"/>
        <c:axId val="83443008"/>
      </c:barChart>
      <c:catAx>
        <c:axId val="80092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3443008"/>
        <c:crosses val="autoZero"/>
        <c:auto val="1"/>
        <c:lblAlgn val="ctr"/>
        <c:lblOffset val="100"/>
        <c:noMultiLvlLbl val="0"/>
      </c:catAx>
      <c:valAx>
        <c:axId val="83443008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0092672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Izobraževanje zapos.</c:v>
                </c:pt>
                <c:pt idx="1">
                  <c:v>Ekskurzije učencev</c:v>
                </c:pt>
                <c:pt idx="2">
                  <c:v>Materialni stroški</c:v>
                </c:pt>
                <c:pt idx="3">
                  <c:v>Subven.prehr.učencev</c:v>
                </c:pt>
                <c:pt idx="4">
                  <c:v>Nabava učil in uč.prip.</c:v>
                </c:pt>
                <c:pt idx="5">
                  <c:v>Šola v naravi</c:v>
                </c:pt>
                <c:pt idx="6">
                  <c:v>Učbeniški sklad</c:v>
                </c:pt>
                <c:pt idx="7">
                  <c:v>Ostalo</c:v>
                </c:pt>
              </c:strCache>
            </c:strRef>
          </c:cat>
          <c:val>
            <c:numRef>
              <c:f>List1!$B$2:$B$9</c:f>
              <c:numCache>
                <c:formatCode>#,##0_ ;\-#,##0" "</c:formatCode>
                <c:ptCount val="8"/>
                <c:pt idx="0">
                  <c:v>13599</c:v>
                </c:pt>
                <c:pt idx="1">
                  <c:v>3854</c:v>
                </c:pt>
                <c:pt idx="2">
                  <c:v>91524</c:v>
                </c:pt>
                <c:pt idx="3">
                  <c:v>90086</c:v>
                </c:pt>
                <c:pt idx="4">
                  <c:v>15127</c:v>
                </c:pt>
                <c:pt idx="5">
                  <c:v>9948</c:v>
                </c:pt>
                <c:pt idx="6">
                  <c:v>12026</c:v>
                </c:pt>
                <c:pt idx="7">
                  <c:v>2184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Izobraževanje zapos.</c:v>
                </c:pt>
                <c:pt idx="1">
                  <c:v>Ekskurzije učencev</c:v>
                </c:pt>
                <c:pt idx="2">
                  <c:v>Materialni stroški</c:v>
                </c:pt>
                <c:pt idx="3">
                  <c:v>Subven.prehr.učencev</c:v>
                </c:pt>
                <c:pt idx="4">
                  <c:v>Nabava učil in uč.prip.</c:v>
                </c:pt>
                <c:pt idx="5">
                  <c:v>Šola v naravi</c:v>
                </c:pt>
                <c:pt idx="6">
                  <c:v>Učbeniški sklad</c:v>
                </c:pt>
                <c:pt idx="7">
                  <c:v>Ostalo</c:v>
                </c:pt>
              </c:strCache>
            </c:strRef>
          </c:cat>
          <c:val>
            <c:numRef>
              <c:f>List1!$C$2:$C$9</c:f>
              <c:numCache>
                <c:formatCode>#,##0_ ;\-#,##0" "</c:formatCode>
                <c:ptCount val="8"/>
                <c:pt idx="0">
                  <c:v>10000</c:v>
                </c:pt>
                <c:pt idx="1">
                  <c:v>4000</c:v>
                </c:pt>
                <c:pt idx="2">
                  <c:v>90000</c:v>
                </c:pt>
                <c:pt idx="3">
                  <c:v>100000</c:v>
                </c:pt>
                <c:pt idx="4">
                  <c:v>10000</c:v>
                </c:pt>
                <c:pt idx="5">
                  <c:v>9900</c:v>
                </c:pt>
                <c:pt idx="6">
                  <c:v>12000</c:v>
                </c:pt>
                <c:pt idx="7">
                  <c:v>2100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Izobraževanje zapos.</c:v>
                </c:pt>
                <c:pt idx="1">
                  <c:v>Ekskurzije učencev</c:v>
                </c:pt>
                <c:pt idx="2">
                  <c:v>Materialni stroški</c:v>
                </c:pt>
                <c:pt idx="3">
                  <c:v>Subven.prehr.učencev</c:v>
                </c:pt>
                <c:pt idx="4">
                  <c:v>Nabava učil in uč.prip.</c:v>
                </c:pt>
                <c:pt idx="5">
                  <c:v>Šola v naravi</c:v>
                </c:pt>
                <c:pt idx="6">
                  <c:v>Učbeniški sklad</c:v>
                </c:pt>
                <c:pt idx="7">
                  <c:v>Ostalo</c:v>
                </c:pt>
              </c:strCache>
            </c:strRef>
          </c:cat>
          <c:val>
            <c:numRef>
              <c:f>List1!$D$2:$D$9</c:f>
              <c:numCache>
                <c:formatCode>#,##0_ ;\-#,##0" "</c:formatCode>
                <c:ptCount val="8"/>
                <c:pt idx="0">
                  <c:v>16234</c:v>
                </c:pt>
                <c:pt idx="1">
                  <c:v>3439</c:v>
                </c:pt>
                <c:pt idx="2">
                  <c:v>102991</c:v>
                </c:pt>
                <c:pt idx="3">
                  <c:v>101344</c:v>
                </c:pt>
                <c:pt idx="4">
                  <c:v>19769</c:v>
                </c:pt>
                <c:pt idx="5">
                  <c:v>10627</c:v>
                </c:pt>
                <c:pt idx="6">
                  <c:v>9766</c:v>
                </c:pt>
                <c:pt idx="7">
                  <c:v>2559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61280"/>
        <c:axId val="62629568"/>
      </c:barChart>
      <c:catAx>
        <c:axId val="43361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62629568"/>
        <c:crosses val="autoZero"/>
        <c:auto val="1"/>
        <c:lblAlgn val="ctr"/>
        <c:lblOffset val="100"/>
        <c:noMultiLvlLbl val="0"/>
      </c:catAx>
      <c:valAx>
        <c:axId val="62629568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3361280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Jubil.nagr., solid.pom., odpravnine</c:v>
                </c:pt>
                <c:pt idx="2">
                  <c:v>Prehrana zaposlenih med delom</c:v>
                </c:pt>
                <c:pt idx="3">
                  <c:v>Prevoz zaposl.na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80537</c:v>
                </c:pt>
                <c:pt idx="1">
                  <c:v>0</c:v>
                </c:pt>
                <c:pt idx="2">
                  <c:v>3326</c:v>
                </c:pt>
                <c:pt idx="3">
                  <c:v>1516</c:v>
                </c:pt>
                <c:pt idx="4">
                  <c:v>3046</c:v>
                </c:pt>
                <c:pt idx="5">
                  <c:v>1139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Jubil.nagr., solid.pom., odpravnine</c:v>
                </c:pt>
                <c:pt idx="2">
                  <c:v>Prehrana zaposlenih med delom</c:v>
                </c:pt>
                <c:pt idx="3">
                  <c:v>Prevoz zaposl.na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81000</c:v>
                </c:pt>
                <c:pt idx="1">
                  <c:v>4700</c:v>
                </c:pt>
                <c:pt idx="2">
                  <c:v>3200</c:v>
                </c:pt>
                <c:pt idx="3">
                  <c:v>1400</c:v>
                </c:pt>
                <c:pt idx="4">
                  <c:v>2000</c:v>
                </c:pt>
                <c:pt idx="5">
                  <c:v>500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Jubil.nagr., solid.pom., odpravnine</c:v>
                </c:pt>
                <c:pt idx="2">
                  <c:v>Prehrana zaposlenih med delom</c:v>
                </c:pt>
                <c:pt idx="3">
                  <c:v>Prevoz zaposl.na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81120</c:v>
                </c:pt>
                <c:pt idx="1">
                  <c:v>4662</c:v>
                </c:pt>
                <c:pt idx="2">
                  <c:v>3164</c:v>
                </c:pt>
                <c:pt idx="3">
                  <c:v>1597</c:v>
                </c:pt>
                <c:pt idx="4">
                  <c:v>2122</c:v>
                </c:pt>
                <c:pt idx="5">
                  <c:v>418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805184"/>
        <c:axId val="62631872"/>
      </c:barChart>
      <c:catAx>
        <c:axId val="83805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62631872"/>
        <c:crosses val="autoZero"/>
        <c:auto val="1"/>
        <c:lblAlgn val="ctr"/>
        <c:lblOffset val="100"/>
        <c:noMultiLvlLbl val="0"/>
      </c:catAx>
      <c:valAx>
        <c:axId val="62631872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3805184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materialni stroški (voda, elektrika…)</c:v>
                </c:pt>
                <c:pt idx="2">
                  <c:v>kurjava</c:v>
                </c:pt>
                <c:pt idx="3">
                  <c:v>šola v naravi</c:v>
                </c:pt>
                <c:pt idx="4">
                  <c:v>Gorivo in stroški vzdr.Hyundai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12191</c:v>
                </c:pt>
                <c:pt idx="1">
                  <c:v>98591</c:v>
                </c:pt>
                <c:pt idx="2">
                  <c:v>129494</c:v>
                </c:pt>
                <c:pt idx="3">
                  <c:v>2032</c:v>
                </c:pt>
                <c:pt idx="4">
                  <c:v>2785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materialni stroški (voda, elektrika…)</c:v>
                </c:pt>
                <c:pt idx="2">
                  <c:v>kurjava</c:v>
                </c:pt>
                <c:pt idx="3">
                  <c:v>šola v naravi</c:v>
                </c:pt>
                <c:pt idx="4">
                  <c:v>Gorivo in stroški vzdr.Hyundai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12200</c:v>
                </c:pt>
                <c:pt idx="1">
                  <c:v>105000</c:v>
                </c:pt>
                <c:pt idx="2">
                  <c:v>110000</c:v>
                </c:pt>
                <c:pt idx="3">
                  <c:v>2100</c:v>
                </c:pt>
                <c:pt idx="4">
                  <c:v>2800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materialni stroški (voda, elektrika…)</c:v>
                </c:pt>
                <c:pt idx="2">
                  <c:v>kurjava</c:v>
                </c:pt>
                <c:pt idx="3">
                  <c:v>šola v naravi</c:v>
                </c:pt>
                <c:pt idx="4">
                  <c:v>Gorivo in stroški vzdr.Hyundai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7202</c:v>
                </c:pt>
                <c:pt idx="1">
                  <c:v>100469</c:v>
                </c:pt>
                <c:pt idx="2">
                  <c:v>103028</c:v>
                </c:pt>
                <c:pt idx="3">
                  <c:v>2187</c:v>
                </c:pt>
                <c:pt idx="4">
                  <c:v>2748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62304"/>
        <c:axId val="62634176"/>
      </c:barChart>
      <c:catAx>
        <c:axId val="43362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62634176"/>
        <c:crosses val="autoZero"/>
        <c:auto val="1"/>
        <c:lblAlgn val="ctr"/>
        <c:lblOffset val="100"/>
        <c:noMultiLvlLbl val="0"/>
      </c:catAx>
      <c:valAx>
        <c:axId val="62634176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3362304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28088</c:v>
                </c:pt>
                <c:pt idx="1">
                  <c:v>425</c:v>
                </c:pt>
                <c:pt idx="2">
                  <c:v>371028</c:v>
                </c:pt>
                <c:pt idx="3">
                  <c:v>47821</c:v>
                </c:pt>
                <c:pt idx="4">
                  <c:v>37470</c:v>
                </c:pt>
                <c:pt idx="5">
                  <c:v>484832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25000</c:v>
                </c:pt>
                <c:pt idx="1">
                  <c:v>500</c:v>
                </c:pt>
                <c:pt idx="2">
                  <c:v>346000</c:v>
                </c:pt>
                <c:pt idx="3">
                  <c:v>48000</c:v>
                </c:pt>
                <c:pt idx="4">
                  <c:v>30000</c:v>
                </c:pt>
                <c:pt idx="5">
                  <c:v>449500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29523</c:v>
                </c:pt>
                <c:pt idx="1">
                  <c:v>548</c:v>
                </c:pt>
                <c:pt idx="2">
                  <c:v>408899</c:v>
                </c:pt>
                <c:pt idx="3">
                  <c:v>49164</c:v>
                </c:pt>
                <c:pt idx="4">
                  <c:v>8605</c:v>
                </c:pt>
                <c:pt idx="5">
                  <c:v>496739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61792"/>
        <c:axId val="85516864"/>
      </c:barChart>
      <c:catAx>
        <c:axId val="433617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85516864"/>
        <c:crosses val="autoZero"/>
        <c:auto val="0"/>
        <c:lblAlgn val="ctr"/>
        <c:lblOffset val="100"/>
        <c:noMultiLvlLbl val="0"/>
      </c:catAx>
      <c:valAx>
        <c:axId val="8551686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43361792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30748</c:v>
                </c:pt>
                <c:pt idx="1">
                  <c:v>15941</c:v>
                </c:pt>
                <c:pt idx="2">
                  <c:v>46689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31000</c:v>
                </c:pt>
                <c:pt idx="1">
                  <c:v>16000</c:v>
                </c:pt>
                <c:pt idx="2">
                  <c:v>47000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27941</c:v>
                </c:pt>
                <c:pt idx="1">
                  <c:v>14776</c:v>
                </c:pt>
                <c:pt idx="2">
                  <c:v>42717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62816"/>
        <c:axId val="85519168"/>
      </c:barChart>
      <c:catAx>
        <c:axId val="433628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5519168"/>
        <c:crosses val="autoZero"/>
        <c:auto val="1"/>
        <c:lblAlgn val="ctr"/>
        <c:lblOffset val="100"/>
        <c:noMultiLvlLbl val="0"/>
      </c:catAx>
      <c:valAx>
        <c:axId val="85519168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3362816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241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42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17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19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03.03.2015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093993116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IN ODHODKI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82779532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PLAČE in drugi izdatki zaposlenim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600450787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7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078944623"/>
              </p:ext>
            </p:extLst>
          </p:nvPr>
        </p:nvGraphicFramePr>
        <p:xfrm>
          <a:off x="428596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891355554"/>
              </p:ext>
            </p:extLst>
          </p:nvPr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772400" cy="648071"/>
          </a:xfrm>
        </p:spPr>
        <p:txBody>
          <a:bodyPr>
            <a:normAutofit/>
          </a:bodyPr>
          <a:lstStyle/>
          <a:p>
            <a:r>
              <a:rPr lang="sl-SI" sz="2400" b="1" dirty="0" smtClean="0"/>
              <a:t>Večja vzdrževalna dela</a:t>
            </a:r>
            <a:endParaRPr lang="sl-SI" sz="2400" b="1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99592" y="1196752"/>
            <a:ext cx="6984776" cy="3960440"/>
          </a:xfrm>
        </p:spPr>
        <p:txBody>
          <a:bodyPr>
            <a:normAutofit lnSpcReduction="10000"/>
          </a:bodyPr>
          <a:lstStyle/>
          <a:p>
            <a:pPr algn="l"/>
            <a:r>
              <a:rPr lang="sl-SI" sz="1800" b="1" dirty="0" smtClean="0">
                <a:solidFill>
                  <a:srgbClr val="7030A0"/>
                </a:solidFill>
              </a:rPr>
              <a:t>MATIČNA ŠOLA</a:t>
            </a:r>
          </a:p>
          <a:p>
            <a:pPr marL="342900" indent="-342900" algn="l">
              <a:buFontTx/>
              <a:buChar char="-"/>
            </a:pPr>
            <a:r>
              <a:rPr lang="sl-SI" sz="1800" dirty="0" smtClean="0"/>
              <a:t>delna sanacija tal v učilnicah</a:t>
            </a:r>
          </a:p>
          <a:p>
            <a:pPr marL="342900" indent="-342900" algn="l">
              <a:buFontTx/>
              <a:buChar char="-"/>
            </a:pPr>
            <a:r>
              <a:rPr lang="sl-SI" sz="1800" dirty="0" smtClean="0"/>
              <a:t>delna obloga hodnikov z </a:t>
            </a:r>
            <a:r>
              <a:rPr lang="sl-SI" sz="1800" dirty="0" err="1" smtClean="0"/>
              <a:t>iveralom</a:t>
            </a:r>
            <a:endParaRPr lang="sl-SI" sz="1800" dirty="0" smtClean="0"/>
          </a:p>
          <a:p>
            <a:pPr marL="342900" indent="-342900" algn="l">
              <a:buFontTx/>
              <a:buChar char="-"/>
            </a:pPr>
            <a:r>
              <a:rPr lang="sl-SI" sz="1800" dirty="0" smtClean="0"/>
              <a:t>popravilo zasilne razsvetljave</a:t>
            </a:r>
          </a:p>
          <a:p>
            <a:pPr marL="342900" indent="-342900" algn="l">
              <a:buFontTx/>
              <a:buChar char="-"/>
            </a:pPr>
            <a:r>
              <a:rPr lang="sl-SI" sz="1800" dirty="0" smtClean="0"/>
              <a:t>popravilo igral in ureditev talne obloge na zunanjih igralih</a:t>
            </a:r>
          </a:p>
          <a:p>
            <a:pPr algn="l"/>
            <a:endParaRPr lang="sl-SI" sz="1800" dirty="0" smtClean="0"/>
          </a:p>
          <a:p>
            <a:pPr algn="l"/>
            <a:r>
              <a:rPr lang="sl-SI" sz="1800" b="1" dirty="0" smtClean="0">
                <a:solidFill>
                  <a:srgbClr val="7030A0"/>
                </a:solidFill>
              </a:rPr>
              <a:t>VIŠNJA GORA</a:t>
            </a:r>
          </a:p>
          <a:p>
            <a:pPr marL="342900" indent="-342900" algn="l">
              <a:buFontTx/>
              <a:buChar char="-"/>
            </a:pPr>
            <a:r>
              <a:rPr lang="sl-SI" sz="1800" dirty="0" smtClean="0"/>
              <a:t>sanacija telovadnice (dvigovanje parketa)</a:t>
            </a:r>
          </a:p>
          <a:p>
            <a:pPr marL="342900" indent="-342900" algn="l">
              <a:buFontTx/>
              <a:buChar char="-"/>
            </a:pPr>
            <a:r>
              <a:rPr lang="sl-SI" sz="1800" dirty="0" smtClean="0"/>
              <a:t>sanacija steze z drenažo (steza za skok v daljino in samo doskočišče)</a:t>
            </a:r>
          </a:p>
          <a:p>
            <a:pPr marL="342900" indent="-342900" algn="l">
              <a:buFontTx/>
              <a:buChar char="-"/>
            </a:pPr>
            <a:endParaRPr lang="sl-SI" sz="1800" dirty="0"/>
          </a:p>
          <a:p>
            <a:pPr marL="342900" indent="-342900" algn="l">
              <a:buFontTx/>
              <a:buChar char="-"/>
            </a:pPr>
            <a:r>
              <a:rPr lang="sl-SI" sz="1800" b="1" dirty="0" smtClean="0">
                <a:solidFill>
                  <a:srgbClr val="7030A0"/>
                </a:solidFill>
              </a:rPr>
              <a:t>KRKA</a:t>
            </a:r>
          </a:p>
          <a:p>
            <a:pPr marL="342900" indent="-342900" algn="l">
              <a:buFontTx/>
              <a:buChar char="-"/>
            </a:pPr>
            <a:r>
              <a:rPr lang="sl-SI" sz="1800" dirty="0" smtClean="0"/>
              <a:t>postavitev fizičnih ovir pred šolo</a:t>
            </a:r>
            <a:endParaRPr lang="sl-SI" sz="1800" dirty="0"/>
          </a:p>
          <a:p>
            <a:pPr algn="l"/>
            <a:endParaRPr lang="sl-SI" sz="2200" dirty="0" smtClean="0"/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392309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44792249"/>
              </p:ext>
            </p:extLst>
          </p:nvPr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148015130"/>
              </p:ext>
            </p:extLst>
          </p:nvPr>
        </p:nvGraphicFramePr>
        <p:xfrm>
          <a:off x="642910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644485405"/>
              </p:ext>
            </p:extLst>
          </p:nvPr>
        </p:nvGraphicFramePr>
        <p:xfrm>
          <a:off x="899592" y="836712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</a:t>
            </a:r>
            <a:r>
              <a:rPr lang="sl-SI" sz="1400" dirty="0" smtClean="0">
                <a:solidFill>
                  <a:srgbClr val="7030A0"/>
                </a:solidFill>
              </a:rPr>
              <a:t>22.688,84 </a:t>
            </a:r>
            <a:r>
              <a:rPr lang="sl-SI" sz="1400" dirty="0" smtClean="0">
                <a:solidFill>
                  <a:srgbClr val="7030A0"/>
                </a:solidFill>
              </a:rPr>
              <a:t>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</a:t>
            </a:r>
            <a:r>
              <a:rPr lang="sl-SI" sz="1400" dirty="0" smtClean="0">
                <a:solidFill>
                  <a:srgbClr val="7030A0"/>
                </a:solidFill>
              </a:rPr>
              <a:t>18.000,86  </a:t>
            </a:r>
            <a:r>
              <a:rPr lang="sl-SI" sz="1400" dirty="0" smtClean="0">
                <a:solidFill>
                  <a:srgbClr val="7030A0"/>
                </a:solidFill>
              </a:rPr>
              <a:t>€ - nakup osnovnih sredstev iz nakazil MIZŠ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</a:t>
            </a:r>
            <a:r>
              <a:rPr lang="sl-SI" sz="1400" dirty="0" smtClean="0">
                <a:solidFill>
                  <a:srgbClr val="7030A0"/>
                </a:solidFill>
              </a:rPr>
              <a:t>1.509,37 </a:t>
            </a:r>
            <a:r>
              <a:rPr lang="sl-SI" sz="1400" dirty="0" smtClean="0">
                <a:solidFill>
                  <a:srgbClr val="7030A0"/>
                </a:solidFill>
              </a:rPr>
              <a:t>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>
                <a:solidFill>
                  <a:srgbClr val="7030A0"/>
                </a:solidFill>
              </a:rPr>
              <a:t> </a:t>
            </a:r>
            <a:r>
              <a:rPr lang="sl-SI" sz="1400" dirty="0" smtClean="0">
                <a:solidFill>
                  <a:srgbClr val="7030A0"/>
                </a:solidFill>
              </a:rPr>
              <a:t>  </a:t>
            </a:r>
            <a:r>
              <a:rPr lang="sl-SI" sz="1400" dirty="0" smtClean="0">
                <a:solidFill>
                  <a:srgbClr val="7030A0"/>
                </a:solidFill>
              </a:rPr>
              <a:t>2.078,94 </a:t>
            </a:r>
            <a:r>
              <a:rPr lang="sl-SI" sz="1400" dirty="0" smtClean="0">
                <a:solidFill>
                  <a:srgbClr val="7030A0"/>
                </a:solidFill>
              </a:rPr>
              <a:t>€ - nakup osnovnih sredstev iz projekta Zdrav življenski slog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</a:t>
            </a:r>
            <a:r>
              <a:rPr lang="sl-SI" sz="1400" dirty="0" smtClean="0">
                <a:solidFill>
                  <a:srgbClr val="7030A0"/>
                </a:solidFill>
              </a:rPr>
              <a:t>1.099,67 </a:t>
            </a:r>
            <a:r>
              <a:rPr lang="sl-SI" sz="1400" dirty="0" smtClean="0">
                <a:solidFill>
                  <a:srgbClr val="7030A0"/>
                </a:solidFill>
              </a:rPr>
              <a:t>€ - nakup osnovnih sredstev iz projekta Gibalo razvoja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066375494"/>
              </p:ext>
            </p:extLst>
          </p:nvPr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PRESEŽEK ODHODKOV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271248694"/>
              </p:ext>
            </p:extLst>
          </p:nvPr>
        </p:nvGraphicFramePr>
        <p:xfrm>
          <a:off x="1907704" y="1556792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Sestava proračunskih prihodkov v letu 2013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766299737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PRORAČUNSKI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809541840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– plače in povračila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387412105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93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- ostalo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21125593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83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OBČINE – plače in povračila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9969785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073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OBČINE - ostalo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84512616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43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838772651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8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107195057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1889</TotalTime>
  <Words>183</Words>
  <Application>Microsoft Office PowerPoint</Application>
  <PresentationFormat>Diaprojekcija na zaslonu (4:3)</PresentationFormat>
  <Paragraphs>40</Paragraphs>
  <Slides>19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19</vt:i4>
      </vt:variant>
    </vt:vector>
  </HeadingPairs>
  <TitlesOfParts>
    <vt:vector size="20" baseType="lpstr">
      <vt:lpstr>Default Design</vt:lpstr>
      <vt:lpstr> Primerjava - PRIHODKI </vt:lpstr>
      <vt:lpstr> Sestava proračunskih prihodkov v letu 2013 </vt:lpstr>
      <vt:lpstr>Primerjava – PRORAČUNSKI PRIHODKI </vt:lpstr>
      <vt:lpstr>PRIHODKI MIZŠ – plače in povračila </vt:lpstr>
      <vt:lpstr>PRIHODKI MIZŠ - ostalo </vt:lpstr>
      <vt:lpstr>PRIHODKI OBČINE – plače in povračila </vt:lpstr>
      <vt:lpstr>PRIHODKI OBČINE - ostalo </vt:lpstr>
      <vt:lpstr>Primerjava – PRIHODKI za izvajanje javne službe </vt:lpstr>
      <vt:lpstr>Primerjava – PRIHODKI tržne dejavnosti </vt:lpstr>
      <vt:lpstr>Primerjava – STROŠKI IN ODHODKI  </vt:lpstr>
      <vt:lpstr>Primerjava – PLAČE in drugi izdatki zaposlenim </vt:lpstr>
      <vt:lpstr>Primerjava – STROŠKI MATERIALA </vt:lpstr>
      <vt:lpstr>Primerjava – STROŠKI STORITEV   </vt:lpstr>
      <vt:lpstr>Večja vzdrževalna dela</vt:lpstr>
      <vt:lpstr>Primerjava – STROŠKI STORITEV   </vt:lpstr>
      <vt:lpstr>Primerjava – STROŠKI STORITEV   </vt:lpstr>
      <vt:lpstr>Primerjava – AMORTIZACIJA   </vt:lpstr>
      <vt:lpstr>Primerjava - ODHODKI </vt:lpstr>
      <vt:lpstr>Primerjava – PRESEŽEK ODHODKOV 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148</cp:revision>
  <dcterms:created xsi:type="dcterms:W3CDTF">2008-02-26T14:04:13Z</dcterms:created>
  <dcterms:modified xsi:type="dcterms:W3CDTF">2015-03-03T09:57:05Z</dcterms:modified>
</cp:coreProperties>
</file>